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844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488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5627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8614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659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8958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868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431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89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93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107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203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236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035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11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32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AF0C-F041-4A4F-8C07-D677085342E3}" type="datetimeFigureOut">
              <a:rPr lang="fa-IR" smtClean="0"/>
              <a:t>1443/05/10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D7683B-2B98-43E0-96EE-8F0C1ED971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25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852" y="798490"/>
            <a:ext cx="10187187" cy="5035640"/>
          </a:xfrm>
        </p:spPr>
        <p:txBody>
          <a:bodyPr>
            <a:normAutofit fontScale="90000"/>
          </a:bodyPr>
          <a:lstStyle/>
          <a:p>
            <a:pPr algn="ctr"/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r>
              <a:rPr lang="fa-IR" sz="6600" dirty="0">
                <a:solidFill>
                  <a:prstClr val="black"/>
                </a:solidFill>
                <a:cs typeface="B Titr" panose="00000700000000000000" pitchFamily="2" charset="-78"/>
              </a:rPr>
              <a:t>جلسه توجیهی دوره کارورزی کودکان</a:t>
            </a:r>
            <a:br>
              <a:rPr lang="fa-IR" sz="6600" dirty="0">
                <a:cs typeface="B Titr" panose="00000700000000000000" pitchFamily="2" charset="-78"/>
              </a:rPr>
            </a:br>
            <a:br>
              <a:rPr lang="en-US" sz="6600" dirty="0">
                <a:cs typeface="B Titr" panose="00000700000000000000" pitchFamily="2" charset="-78"/>
              </a:rPr>
            </a:br>
            <a:br>
              <a:rPr lang="fa-IR" sz="6600" dirty="0">
                <a:cs typeface="B Titr" panose="00000700000000000000" pitchFamily="2" charset="-78"/>
              </a:rPr>
            </a:br>
            <a:endParaRPr lang="fa-IR" sz="6600" dirty="0">
              <a:cs typeface="B Titr" panose="000007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611" y="4626407"/>
            <a:ext cx="7431668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2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>
                <a:solidFill>
                  <a:srgbClr val="FF0000"/>
                </a:solidFill>
                <a:cs typeface="B Titr" panose="00000700000000000000" pitchFamily="2" charset="-78"/>
              </a:rPr>
              <a:t>7) تاریخ و نحوه امتحان عملی در پایان دوره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45720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در پایان دوره سه ماهه كودكان، در یك روز امتحان نهایی شامل و امتحان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Modified  OSCE</a:t>
            </a: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بعمل خواهد آمد كه در كنار نمرات ارزیابی درون بخشی و درمانگاه، نمره گزارش صبحگاهی ،نظم و حضور و غیاب و نمره دستیاران (مربوط به ساعات کشیک)، نمره نهایی کارورزان را مشخص می نماید.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78630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88" y="365125"/>
            <a:ext cx="9074776" cy="755337"/>
          </a:xfrm>
        </p:spPr>
        <p:txBody>
          <a:bodyPr>
            <a:normAutofit fontScale="90000"/>
          </a:bodyPr>
          <a:lstStyle/>
          <a:p>
            <a:pPr lvl="0" algn="ctr" rtl="1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a-IR" altLang="fa-IR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برنامه زمان بندی هفتگی آموزش كارورزی بالینی اطفال</a:t>
            </a:r>
            <a:br>
              <a:rPr lang="en-US" altLang="fa-IR" sz="3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fa-I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106746"/>
              </p:ext>
            </p:extLst>
          </p:nvPr>
        </p:nvGraphicFramePr>
        <p:xfrm>
          <a:off x="0" y="1024568"/>
          <a:ext cx="9448263" cy="5278109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757751">
                  <a:extLst>
                    <a:ext uri="{9D8B030D-6E8A-4147-A177-3AD203B41FA5}">
                      <a16:colId xmlns:a16="http://schemas.microsoft.com/office/drawing/2014/main" val="2525171313"/>
                    </a:ext>
                  </a:extLst>
                </a:gridCol>
                <a:gridCol w="1831073">
                  <a:extLst>
                    <a:ext uri="{9D8B030D-6E8A-4147-A177-3AD203B41FA5}">
                      <a16:colId xmlns:a16="http://schemas.microsoft.com/office/drawing/2014/main" val="3609363354"/>
                    </a:ext>
                  </a:extLst>
                </a:gridCol>
                <a:gridCol w="2227900">
                  <a:extLst>
                    <a:ext uri="{9D8B030D-6E8A-4147-A177-3AD203B41FA5}">
                      <a16:colId xmlns:a16="http://schemas.microsoft.com/office/drawing/2014/main" val="3697960637"/>
                    </a:ext>
                  </a:extLst>
                </a:gridCol>
                <a:gridCol w="2280811">
                  <a:extLst>
                    <a:ext uri="{9D8B030D-6E8A-4147-A177-3AD203B41FA5}">
                      <a16:colId xmlns:a16="http://schemas.microsoft.com/office/drawing/2014/main" val="3511803471"/>
                    </a:ext>
                  </a:extLst>
                </a:gridCol>
                <a:gridCol w="2350728">
                  <a:extLst>
                    <a:ext uri="{9D8B030D-6E8A-4147-A177-3AD203B41FA5}">
                      <a16:colId xmlns:a16="http://schemas.microsoft.com/office/drawing/2014/main" val="1643280410"/>
                    </a:ext>
                  </a:extLst>
                </a:gridCol>
              </a:tblGrid>
              <a:tr h="42406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روز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7:30 تا 8 صبح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8 تا 9 صبح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9 تا 11 صبح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11 تا 12ظهر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815617"/>
                  </a:ext>
                </a:extLst>
              </a:tr>
              <a:tr h="84812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شنبه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ویزیت بیماران و راند دستیاری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جلسه گزارش صبحگاهی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راند بخش- درمانگاه / اورژانس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جلسات آموزشی گروه از قبیل گزارش مرگ ومیر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591965"/>
                  </a:ext>
                </a:extLst>
              </a:tr>
              <a:tr h="84812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یكشنبه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ویزیت بیماران و راند دستیاری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جلسه گزارش صبحگاهی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راند بخش- درمانگاه / اورژانس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CPC</a:t>
                      </a: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 و گراند راند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503794"/>
                  </a:ext>
                </a:extLst>
              </a:tr>
              <a:tr h="84812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دوشنبه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ویزیت بیماران و راند دستیاری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جلسه گزارش صبحگاهی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راند بخش- درمانگاه / اورژانس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ژورنال کلاب دستیاری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660126"/>
                  </a:ext>
                </a:extLst>
              </a:tr>
              <a:tr h="84812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سه شنبه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ویزیت بیماران و راند دستیاری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جلسه گزارش صبحگاهی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راند بخش- درمانگاه / اورژانس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Case  Presentation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244985"/>
                  </a:ext>
                </a:extLst>
              </a:tr>
              <a:tr h="84812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چهارشنبه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ویزیت بیماران و راند دستیاری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جلسه گزارش صبحگاهی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راند بخش- درمانگاه / اورژانس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کنفرانس دستیاری (11-10:30)- كنفرانس اساتید اطفال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769095"/>
                  </a:ext>
                </a:extLst>
              </a:tr>
              <a:tr h="60767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پنجشنبه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ویزیت بیماران و راند دستیاری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راند بخش- درمانگاه / اورژانس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41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4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14" y="502276"/>
            <a:ext cx="9131121" cy="1323349"/>
          </a:xfrm>
        </p:spPr>
        <p:txBody>
          <a:bodyPr>
            <a:noAutofit/>
          </a:bodyPr>
          <a:lstStyle/>
          <a:p>
            <a:pPr marL="228600" lvl="0" indent="-228600" algn="ctr" rtl="1">
              <a:lnSpc>
                <a:spcPct val="150000"/>
              </a:lnSpc>
              <a:spcBef>
                <a:spcPts val="1000"/>
              </a:spcBef>
            </a:pPr>
            <a:r>
              <a:rPr lang="fa-IR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مقررات اصلی  دوره كودكان</a:t>
            </a:r>
            <a:b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" y="1825625"/>
            <a:ext cx="9092484" cy="4351338"/>
          </a:xfrm>
        </p:spPr>
        <p:txBody>
          <a:bodyPr>
            <a:normAutofit/>
          </a:bodyPr>
          <a:lstStyle/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59410" algn="l"/>
              </a:tabLst>
            </a:pP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رعایت كامل نظم و حضور بموقع در بیمارستان (از ساعت 7:30 تا14)، حضور منظم در محل آموزشی سرپائی و بالینی طبق برنامه  اعلام شده گروه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59410" algn="l"/>
              </a:tabLst>
            </a:pP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رعایت اخلاق پزشكی و حرفه ای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59410" algn="l"/>
              </a:tabLst>
            </a:pP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پوشیدن روپوش تمیز پزشكی در تمام ساعات حضور در بیمارستان و نصب کارت شناسائی در محل قابل مشاهده، کارورزان پزشكی باید حداقل وسایل ثبت و معاینه شامل خودكار،‌ دفترچه یا كاغذ، دفترچه 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Log Book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و گوشی پزشکی را همراه داشته باشند.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59410" algn="l"/>
              </a:tabLst>
            </a:pP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رعایت شان پزشک از قبیل پوشش و رفتاردر بخش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359410" algn="l"/>
              </a:tabLst>
            </a:pP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دقت و احساس مسئولیت در انجام امور محوله و آموزشی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/>
            <a:endParaRPr lang="fa-IR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231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8941" y="1412651"/>
            <a:ext cx="93114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7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شرح وظایف و فعالیتهای آموزشی کارورزان در دوره كودكان</a:t>
            </a:r>
            <a:endParaRPr lang="fa-IR" sz="7200" dirty="0"/>
          </a:p>
        </p:txBody>
      </p:sp>
    </p:spTree>
    <p:extLst>
      <p:ext uri="{BB962C8B-B14F-4D97-AF65-F5344CB8AC3E}">
        <p14:creationId xmlns:p14="http://schemas.microsoft.com/office/powerpoint/2010/main" val="60917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08" y="2031800"/>
            <a:ext cx="8596668" cy="3880773"/>
          </a:xfrm>
        </p:spPr>
        <p:txBody>
          <a:bodyPr/>
          <a:lstStyle/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حضور در بخش حداكثر تا ساعت 7:30 صبح قبل از شروع گزارش صبحگاهی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ویزیت و پیگیری وضعیت بیماران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شركت فعال در راند دستیاری صبح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نوشتن سیر بیماری روزانه و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off service note </a:t>
            </a:r>
            <a:r>
              <a:rPr lang="fa-I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و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on service note</a:t>
            </a: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پیگیری آزمایشات  و پاراکلنیک بیمار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/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1777284" y="452787"/>
            <a:ext cx="7160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spcBef>
                <a:spcPts val="1000"/>
              </a:spcBef>
              <a:tabLst>
                <a:tab pos="457200" algn="l"/>
              </a:tabLst>
            </a:pPr>
            <a:r>
              <a:rPr lang="fa-IR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1) ویزیت صبح در بخش و راند دستیاری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3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196210" cy="1320800"/>
          </a:xfrm>
        </p:spPr>
        <p:txBody>
          <a:bodyPr>
            <a:normAutofit fontScale="90000"/>
          </a:bodyPr>
          <a:lstStyle/>
          <a:p>
            <a:pPr marL="342900" lvl="0" indent="-342900" algn="r" rtl="1">
              <a:lnSpc>
                <a:spcPct val="150000"/>
              </a:lnSpc>
              <a:spcBef>
                <a:spcPts val="1000"/>
              </a:spcBef>
              <a:tabLst>
                <a:tab pos="457200" algn="l"/>
              </a:tabLst>
            </a:pPr>
            <a:r>
              <a:rPr lang="fa-IR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2) جلسه گزارش صبحگاهی</a:t>
            </a:r>
            <a:b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84101"/>
            <a:ext cx="9749307" cy="4592862"/>
          </a:xfrm>
        </p:spPr>
        <p:txBody>
          <a:bodyPr>
            <a:noAutofit/>
          </a:bodyPr>
          <a:lstStyle/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حضور فعال و منظم  و به موقع در تمام جلسات گزارش صبحگاهی از ساعت 9- 8 صبح</a:t>
            </a: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معرفی بیماران در گزارش صبحگاهی از وظایف کارورزی بوده و طبق کارنامه مربوطه (در اول دوره از آموزش دریافت شود)، کسب دست کم 10 امتیاز از معرفی بیماران در گزارش صبحگاهی برای شرکت در آزمون نهایی ضروری است.</a:t>
            </a: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ضروریست هر کارورز پس از معرفی بیمار در گزارش صبحگاهی نمره خود را از اتند مربوطه گرفته و تحویل آموزش دهد.</a:t>
            </a: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2400" dirty="0">
                <a:ea typeface="Times New Roman" panose="02020603050405020304" pitchFamily="18" charset="0"/>
                <a:cs typeface="B Titr" panose="00000700000000000000" pitchFamily="2" charset="-78"/>
              </a:rPr>
              <a:t>به همراه داشتن رادیوگرافی و پاسخ آزمایشات و پاراکلنیک بیمار قبل از گزارش صبحگاهی</a:t>
            </a:r>
            <a:endParaRPr lang="fa-IR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262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r" rtl="1">
              <a:lnSpc>
                <a:spcPct val="150000"/>
              </a:lnSpc>
              <a:spcBef>
                <a:spcPts val="1000"/>
              </a:spcBef>
              <a:tabLst>
                <a:tab pos="457200" algn="l"/>
              </a:tabLst>
            </a:pPr>
            <a:r>
              <a:rPr lang="fa-IR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3) حضور در بخش ها یا درمانگاه سرپائی</a:t>
            </a:r>
            <a:b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</a:br>
            <a:endParaRPr lang="fa-IR" sz="36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1790162"/>
            <a:ext cx="9016425" cy="4932609"/>
          </a:xfrm>
        </p:spPr>
        <p:txBody>
          <a:bodyPr>
            <a:normAutofit fontScale="55000" lnSpcReduction="20000"/>
          </a:bodyPr>
          <a:lstStyle/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38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هر روز از ساعت 9 الی 11 صبح، حضور در بخش ها یا درمانگاه سرپائی و اورژانس طبق برنامه چرخشی تعیین شده و آشنایی کامل با کلیه بیماران بخش مربوطه .</a:t>
            </a:r>
            <a:endParaRPr lang="en-US" sz="3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3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درمانگاه سرپائی و اورژانس: </a:t>
            </a:r>
            <a:r>
              <a:rPr lang="fa-IR" sz="38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مشاهده بیماران، گرفتن شرح حال از بیماران و معاینه بیماران، معرفی بیمار به استاد و شرکت فعال در نسخه نویسی و پیگیری بیماران؛ ارائه كنفرانس در زمینه مباحث تعیین شده از طرف گروه با نظر استاد</a:t>
            </a:r>
            <a:endParaRPr lang="en-US" sz="3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49605" algn="l"/>
              </a:tabLst>
            </a:pPr>
            <a:r>
              <a:rPr lang="fa-IR" sz="3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بخش ها: </a:t>
            </a:r>
            <a:r>
              <a:rPr lang="fa-IR" sz="38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گرفتن شرح حال، معاینه و تشخیص افتراقی مناسب، نوشتن سیر روزانه بیمار، شركت فعال در راند بالینی با استاد و دستیار مربوطه و گذاشتن دستور پزشکی؛ پیگیری آزمایشات و پاراکلنیک بیماران.ارائه كنفرانس در زمینه مباحث تعیین شده از طرف گروه و با نظر استاد. در پایان هر بخش بایستی برگه ارزیابی درون بخشی (از آموزش دریافت شود)، تحویل استاد مربوطه گردد.</a:t>
            </a:r>
            <a:endParaRPr lang="en-US" sz="3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9402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28029" cy="1320800"/>
          </a:xfrm>
        </p:spPr>
        <p:txBody>
          <a:bodyPr>
            <a:normAutofit fontScale="90000"/>
          </a:bodyPr>
          <a:lstStyle/>
          <a:p>
            <a:pPr marL="342900" lvl="0" indent="-342900" algn="r" rtl="1">
              <a:lnSpc>
                <a:spcPct val="150000"/>
              </a:lnSpc>
              <a:spcBef>
                <a:spcPts val="1000"/>
              </a:spcBef>
              <a:tabLst>
                <a:tab pos="457200" algn="l"/>
              </a:tabLst>
            </a:pPr>
            <a:r>
              <a:rPr lang="fa-IR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4) كنفرانسها و برنامه های آموزشی مشابه</a:t>
            </a:r>
            <a:b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1930400"/>
            <a:ext cx="8937938" cy="4927600"/>
          </a:xfrm>
        </p:spPr>
        <p:txBody>
          <a:bodyPr>
            <a:normAutofit/>
          </a:bodyPr>
          <a:lstStyle/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702310" algn="l"/>
              </a:tabLst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ارائه حداقل یك كنفرانس توسط هر کاورز در طی دوره ضروری است.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73710" algn="l"/>
                <a:tab pos="702310" algn="l"/>
              </a:tabLst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کارورزان موظف به شركت در برنامه های آموزشی زیر در ساعت تعیین شده (محدوده 12-10:30) میباشند: کلاس یا كنفرانس اساتید؛ ژورنال كلاب یا کنفرانسهای دستیاری، كارورزی و دانشجوئی؛ </a:t>
            </a:r>
          </a:p>
          <a:p>
            <a:pPr marL="0" lvl="0" indent="0" algn="just" rtl="1">
              <a:lnSpc>
                <a:spcPct val="150000"/>
              </a:lnSpc>
              <a:spcAft>
                <a:spcPts val="0"/>
              </a:spcAft>
              <a:buNone/>
              <a:tabLst>
                <a:tab pos="473710" algn="l"/>
                <a:tab pos="702310" algn="l"/>
              </a:tabLst>
            </a:pP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معرفی مورد جالب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(Case presentation)</a:t>
            </a: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،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CPC </a:t>
            </a: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و جلسات گزارش مرگ و میر</a:t>
            </a:r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99610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365125"/>
            <a:ext cx="8886423" cy="1325563"/>
          </a:xfrm>
        </p:spPr>
        <p:txBody>
          <a:bodyPr>
            <a:normAutofit/>
          </a:bodyPr>
          <a:lstStyle/>
          <a:p>
            <a:pPr algn="r"/>
            <a:r>
              <a:rPr lang="fa-IR" sz="3600" dirty="0">
                <a:solidFill>
                  <a:srgbClr val="FF0000"/>
                </a:solidFill>
                <a:cs typeface="B Titr" panose="00000700000000000000" pitchFamily="2" charset="-78"/>
              </a:rPr>
              <a:t>4) قوانین کشیک دوره کارورزی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04552"/>
            <a:ext cx="9581881" cy="6980349"/>
          </a:xfrm>
        </p:spPr>
        <p:txBody>
          <a:bodyPr>
            <a:normAutofit/>
          </a:bodyPr>
          <a:lstStyle/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تعداد کشیک عصر و شب کارورزی کودکان دست کم 8 عدد در ماه می باشد. </a:t>
            </a:r>
            <a:endParaRPr lang="fa-IR" sz="2000" dirty="0"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کشیک از ساعت 13 در روزهای عادی و ساعت 12 در روزهای قبل از تعطیل با راند کلیه بخش ها با حضور ت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</a:t>
            </a: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امی اینترن های صبح و تمام تیم کشیک عصر و شب  شروع شده و تا 8 صبح فردا ادامه دارد. </a:t>
            </a:r>
            <a:endParaRPr lang="fa-IR" sz="2000" dirty="0"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در این ساعات، مسئولیت بیمارستان بر عهده دستیار ارشد کشیک است. خروج از بیمارستان طی ساعات کشیک به هر عنوان، ممنوع بوده و همچنین ترک درمانگاه و بخش اورژانس (مگر پس از تحویل به شیفت بعدی)، مجاز نمی باشد و الزاما حداقل یک کارورز بایستی در درمانگاه و بخش اورژانس بصورت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standby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حضور داشته باشد.</a:t>
            </a: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.در صورت هر گونه گزارشی ازتخلف از موارد فوق برخورد جدی با کارورز مربوطه خواهد شد.</a:t>
            </a:r>
            <a:endParaRPr lang="fa-IR" sz="2000" dirty="0"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هرگونه تغییر در برنامه کشیک ممنوع می باشد.درصورت رخداد اتفاقات غیرمنتظره و غیر قابل پیش بینی تعویض کشیک با هماهنگی رزیدنت ارشد و بشرط گذاشتن جایگزین بلامانع می باشد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fa-IR" sz="2400" dirty="0"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5388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345" y="365125"/>
            <a:ext cx="8063386" cy="1325563"/>
          </a:xfrm>
        </p:spPr>
        <p:txBody>
          <a:bodyPr>
            <a:normAutofit/>
          </a:bodyPr>
          <a:lstStyle/>
          <a:p>
            <a:pPr algn="r"/>
            <a:r>
              <a:rPr lang="fa-IR" sz="3600" dirty="0">
                <a:solidFill>
                  <a:srgbClr val="FF0000"/>
                </a:solidFill>
                <a:cs typeface="B Titr" panose="00000700000000000000" pitchFamily="2" charset="-78"/>
              </a:rPr>
              <a:t>6) نحوه انجام حضور و غیاب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0" y="680177"/>
            <a:ext cx="9170971" cy="5578956"/>
          </a:xfrm>
        </p:spPr>
        <p:txBody>
          <a:bodyPr>
            <a:normAutofit fontScale="55000" lnSpcReduction="2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73710" algn="l"/>
              </a:tabLst>
            </a:pPr>
            <a:r>
              <a:rPr lang="fa-IR" sz="4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اعلام حضور حداكثر تا ساعت 7:30 صبح به مسئول آموزش و همچنین اعلام خروج دست كم پس از ساعت 13:30 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73710" algn="l"/>
              </a:tabLst>
            </a:pPr>
            <a:r>
              <a:rPr lang="fa-IR" sz="4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غیبت موجه در بخش بیش از 10/1 (یك دهم) ساعات حضور در آن بخش به حذف بخش و تكرار كامل آن می انجامد.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73710" algn="l"/>
              </a:tabLst>
            </a:pPr>
            <a:r>
              <a:rPr lang="fa-IR" sz="4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به ازای هر روز غیبت غیر موجه، یك نمره از نمره حضور و غیاب كسر خواهد شد.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73710" algn="l"/>
              </a:tabLst>
            </a:pPr>
            <a:r>
              <a:rPr lang="fa-IR" sz="4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دو روز غیبت غیر موجه یا بیشتر در بخش به نمره صفر آن بخش و تكرار بخش می انجامد.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73710" algn="l"/>
              </a:tabLst>
            </a:pPr>
            <a:r>
              <a:rPr lang="fa-IR" sz="4400" dirty="0"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حداكثر تعداد غیبت در كل دوره سه ماهه كودكان  5 روزبوده و بیش از آن به تمدید دوره می انجامد.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134681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1005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Trebuchet MS</vt:lpstr>
      <vt:lpstr>Wingdings</vt:lpstr>
      <vt:lpstr>Wingdings 3</vt:lpstr>
      <vt:lpstr>Facet</vt:lpstr>
      <vt:lpstr>        جلسه توجیهی دوره کارورزی کودکان   </vt:lpstr>
      <vt:lpstr>مقررات اصلی  دوره كودكان </vt:lpstr>
      <vt:lpstr>PowerPoint Presentation</vt:lpstr>
      <vt:lpstr>PowerPoint Presentation</vt:lpstr>
      <vt:lpstr>2) جلسه گزارش صبحگاهی </vt:lpstr>
      <vt:lpstr>3) حضور در بخش ها یا درمانگاه سرپائی </vt:lpstr>
      <vt:lpstr>4) كنفرانسها و برنامه های آموزشی مشابه </vt:lpstr>
      <vt:lpstr>4) قوانین کشیک دوره کارورزی</vt:lpstr>
      <vt:lpstr>6) نحوه انجام حضور و غیاب</vt:lpstr>
      <vt:lpstr>7) تاریخ و نحوه امتحان عملی در پایان دوره </vt:lpstr>
      <vt:lpstr>برنامه زمان بندی هفتگی آموزش كارورزی بالینی اطفال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moharrami</dc:creator>
  <cp:lastModifiedBy>آموزش 1</cp:lastModifiedBy>
  <cp:revision>13</cp:revision>
  <dcterms:created xsi:type="dcterms:W3CDTF">2020-01-09T08:06:38Z</dcterms:created>
  <dcterms:modified xsi:type="dcterms:W3CDTF">2021-12-14T05:25:52Z</dcterms:modified>
</cp:coreProperties>
</file>